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34"/>
  </p:notesMasterIdLst>
  <p:handoutMasterIdLst>
    <p:handoutMasterId r:id="rId35"/>
  </p:handoutMasterIdLst>
  <p:sldIdLst>
    <p:sldId id="603" r:id="rId5"/>
    <p:sldId id="2147483520" r:id="rId6"/>
    <p:sldId id="2147483507" r:id="rId7"/>
    <p:sldId id="2618" r:id="rId8"/>
    <p:sldId id="2147483483" r:id="rId9"/>
    <p:sldId id="2500" r:id="rId10"/>
    <p:sldId id="2147483639" r:id="rId11"/>
    <p:sldId id="2147483638" r:id="rId12"/>
    <p:sldId id="2147483640" r:id="rId13"/>
    <p:sldId id="2147483637" r:id="rId14"/>
    <p:sldId id="2147483644" r:id="rId15"/>
    <p:sldId id="2147483572" r:id="rId16"/>
    <p:sldId id="2147483573" r:id="rId17"/>
    <p:sldId id="2147483642" r:id="rId18"/>
    <p:sldId id="256" r:id="rId19"/>
    <p:sldId id="279" r:id="rId20"/>
    <p:sldId id="2147483645" r:id="rId21"/>
    <p:sldId id="2147483643" r:id="rId22"/>
    <p:sldId id="2147483646" r:id="rId23"/>
    <p:sldId id="2516" r:id="rId24"/>
    <p:sldId id="277" r:id="rId25"/>
    <p:sldId id="2147483531" r:id="rId26"/>
    <p:sldId id="2147483532" r:id="rId27"/>
    <p:sldId id="2147483533" r:id="rId28"/>
    <p:sldId id="2147483534" r:id="rId29"/>
    <p:sldId id="2147483535" r:id="rId30"/>
    <p:sldId id="2147483647" r:id="rId31"/>
    <p:sldId id="582" r:id="rId32"/>
    <p:sldId id="2419" r:id="rId3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DA74F"/>
    <a:srgbClr val="374153"/>
    <a:srgbClr val="66BA36"/>
    <a:srgbClr val="C00000"/>
    <a:srgbClr val="FFFF00"/>
    <a:srgbClr val="FFFFFF"/>
    <a:srgbClr val="221815"/>
    <a:srgbClr val="1D1D1A"/>
    <a:srgbClr val="595757"/>
    <a:srgbClr val="91A2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4" autoAdjust="0"/>
    <p:restoredTop sz="96419" autoAdjust="0"/>
  </p:normalViewPr>
  <p:slideViewPr>
    <p:cSldViewPr snapToGrid="0" snapToObjects="1">
      <p:cViewPr varScale="1">
        <p:scale>
          <a:sx n="116" d="100"/>
          <a:sy n="116" d="100"/>
        </p:scale>
        <p:origin x="224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2879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027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encent.cn/developer/article/1705673" TargetMode="External"/><Relationship Id="rId2" Type="http://schemas.openxmlformats.org/officeDocument/2006/relationships/hyperlink" Target="http://www.ccw.com.cn/ai/2022-03-01/23727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Infrasys-AI/AIInfr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743A8B0-4A34-FC9F-8E79-DD91A7B6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50065" y="2749693"/>
            <a:ext cx="8378456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AI</a:t>
            </a:r>
            <a:r>
              <a:rPr lang="zh-CN" altLang="en-US" sz="960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 万卡集群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测试方案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23D30FB-AD1B-2D93-4AFE-D277480BBE05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0A1539-6557-5182-F621-97587E642A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17DC68-79FD-48DB-B12E-2A9FD914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测试环境具体核心步骤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AFD359F3-E1EA-2F6C-C334-2FD478EBA4C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66601447"/>
              </p:ext>
            </p:extLst>
          </p:nvPr>
        </p:nvGraphicFramePr>
        <p:xfrm>
          <a:off x="623635" y="1285345"/>
          <a:ext cx="10963471" cy="5049864"/>
        </p:xfrm>
        <a:graphic>
          <a:graphicData uri="http://schemas.openxmlformats.org/drawingml/2006/table">
            <a:tbl>
              <a:tblPr/>
              <a:tblGrid>
                <a:gridCol w="687372">
                  <a:extLst>
                    <a:ext uri="{9D8B030D-6E8A-4147-A177-3AD203B41FA5}">
                      <a16:colId xmlns:a16="http://schemas.microsoft.com/office/drawing/2014/main" val="4265957181"/>
                    </a:ext>
                  </a:extLst>
                </a:gridCol>
                <a:gridCol w="1751682">
                  <a:extLst>
                    <a:ext uri="{9D8B030D-6E8A-4147-A177-3AD203B41FA5}">
                      <a16:colId xmlns:a16="http://schemas.microsoft.com/office/drawing/2014/main" val="384350050"/>
                    </a:ext>
                  </a:extLst>
                </a:gridCol>
                <a:gridCol w="4749199">
                  <a:extLst>
                    <a:ext uri="{9D8B030D-6E8A-4147-A177-3AD203B41FA5}">
                      <a16:colId xmlns:a16="http://schemas.microsoft.com/office/drawing/2014/main" val="2545678964"/>
                    </a:ext>
                  </a:extLst>
                </a:gridCol>
                <a:gridCol w="1258406">
                  <a:extLst>
                    <a:ext uri="{9D8B030D-6E8A-4147-A177-3AD203B41FA5}">
                      <a16:colId xmlns:a16="http://schemas.microsoft.com/office/drawing/2014/main" val="2077623885"/>
                    </a:ext>
                  </a:extLst>
                </a:gridCol>
                <a:gridCol w="1258406">
                  <a:extLst>
                    <a:ext uri="{9D8B030D-6E8A-4147-A177-3AD203B41FA5}">
                      <a16:colId xmlns:a16="http://schemas.microsoft.com/office/drawing/2014/main" val="1538790951"/>
                    </a:ext>
                  </a:extLst>
                </a:gridCol>
                <a:gridCol w="1258406">
                  <a:extLst>
                    <a:ext uri="{9D8B030D-6E8A-4147-A177-3AD203B41FA5}">
                      <a16:colId xmlns:a16="http://schemas.microsoft.com/office/drawing/2014/main" val="1719802323"/>
                    </a:ext>
                  </a:extLst>
                </a:gridCol>
              </a:tblGrid>
              <a:tr h="420822">
                <a:tc rowSpan="2"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序号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方法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作用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适用场景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637036"/>
                  </a:ext>
                </a:extLst>
              </a:tr>
              <a:tr h="4208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训前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训中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训后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053165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单核压测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识别风险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NPU/GPU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模组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120213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单机压测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首错节点快速识别，在线故障快速诊断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8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935903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3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単机训练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首错节点快速识别，在线故障快速诊断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8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543609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通信压测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速率符合预期，定位慢节点和跨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Leaf 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问题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8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582806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5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集群训练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拉起训练任务，批量检测模型镜像文件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8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167174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6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告警监控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训练前确认，确保过程过程能够发现问题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8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ja-JP" altLang="en-US" sz="1200" b="0" kern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555956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7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集群健康检查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二次健康检查，链路闪断、端口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down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、防火墙等配置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8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12182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8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参数链路检查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定位慢节点和跨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Leaf 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问题，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GPU/NPU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间无阻塞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629225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9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训练进程监控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进程状态、端口状态、芯片健康状态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773968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10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残留清理恢复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清理残留进程和容器，预制业务流批量执行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8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598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204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测试方案</a:t>
            </a:r>
            <a:endParaRPr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484755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9B871A6-C771-074D-2A46-7B4C9F5D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英伟达 </a:t>
            </a:r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Megatron </a:t>
            </a:r>
            <a:r>
              <a:rPr lang="zh-CN" altLang="en-US" dirty="0"/>
              <a:t>测试方案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6ACF9AD-DA6C-E274-CA12-BE7D36C67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Our weak scaled results show </a:t>
            </a:r>
            <a:r>
              <a:rPr lang="en" altLang="zh-CN" dirty="0" err="1"/>
              <a:t>superlinear</a:t>
            </a:r>
            <a:r>
              <a:rPr lang="en" altLang="zh-CN" dirty="0"/>
              <a:t> scaling (MFU increases from 41% for the smallest model considered to 47-48% for the largest models); this is because larger GEMMs have higher arithmetic intensity and are consequently more efficient to execute.</a:t>
            </a:r>
          </a:p>
        </p:txBody>
      </p:sp>
      <p:pic>
        <p:nvPicPr>
          <p:cNvPr id="4098" name="Picture 2" descr="Model table">
            <a:extLst>
              <a:ext uri="{FF2B5EF4-FFF2-40B4-BE49-F238E27FC236}">
                <a16:creationId xmlns:a16="http://schemas.microsoft.com/office/drawing/2014/main" id="{9367B2DB-0A74-445C-790E-85680E518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55" y="3051672"/>
            <a:ext cx="10996572" cy="33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660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71BFB4-B5D0-742A-BFCA-E17E2FD5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英伟达 </a:t>
            </a:r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Megatron </a:t>
            </a:r>
            <a:r>
              <a:rPr lang="zh-CN" altLang="en-US" dirty="0"/>
              <a:t>测试方案</a:t>
            </a:r>
          </a:p>
        </p:txBody>
      </p:sp>
      <p:pic>
        <p:nvPicPr>
          <p:cNvPr id="5122" name="Picture 2" descr="Weak scaling">
            <a:extLst>
              <a:ext uri="{FF2B5EF4-FFF2-40B4-BE49-F238E27FC236}">
                <a16:creationId xmlns:a16="http://schemas.microsoft.com/office/drawing/2014/main" id="{92C53B53-CD49-C99C-E3F8-9CC8BE096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115" y="1193692"/>
            <a:ext cx="11703600" cy="525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550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E18127-82C7-EECA-278C-76945479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英伟达 </a:t>
            </a:r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Megatron </a:t>
            </a:r>
            <a:r>
              <a:rPr lang="zh-CN" altLang="en-US" dirty="0"/>
              <a:t>测试方案</a:t>
            </a:r>
            <a:endParaRPr kumimoji="1" lang="zh-CN" altLang="en-US" dirty="0"/>
          </a:p>
        </p:txBody>
      </p:sp>
      <p:pic>
        <p:nvPicPr>
          <p:cNvPr id="6146" name="Picture 2" descr="Strong scaling">
            <a:extLst>
              <a:ext uri="{FF2B5EF4-FFF2-40B4-BE49-F238E27FC236}">
                <a16:creationId xmlns:a16="http://schemas.microsoft.com/office/drawing/2014/main" id="{C927C8D5-A227-77C3-FB9E-7ADC9C6BA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571" y="1197702"/>
            <a:ext cx="11703600" cy="525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41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9B871A6-C771-074D-2A46-7B4C9F5D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模型测试方案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6ACF9AD-DA6C-E274-CA12-BE7D36C67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模型按照参数量和匹配的计算节点数递增，并提供</a:t>
            </a:r>
            <a:r>
              <a:rPr lang="en-US" altLang="zh-CN" dirty="0"/>
              <a:t> Dense </a:t>
            </a:r>
            <a:r>
              <a:rPr lang="zh-CN" altLang="en-US" dirty="0"/>
              <a:t>类模型和</a:t>
            </a:r>
            <a:r>
              <a:rPr lang="en-US" altLang="zh-CN" dirty="0"/>
              <a:t> MoE </a:t>
            </a:r>
            <a:r>
              <a:rPr lang="zh-CN" altLang="en-US" dirty="0"/>
              <a:t>稀疏类模型：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根据不同的并行策略、序列长度、</a:t>
            </a:r>
            <a:r>
              <a:rPr lang="en-US" altLang="zh-CN" dirty="0"/>
              <a:t>GBS </a:t>
            </a:r>
            <a:r>
              <a:rPr lang="zh-CN" altLang="en-US" dirty="0"/>
              <a:t>来递增计算节点，测试其他性能指标：</a:t>
            </a:r>
          </a:p>
        </p:txBody>
      </p:sp>
      <p:pic>
        <p:nvPicPr>
          <p:cNvPr id="4098" name="Picture 2" descr="Model table">
            <a:extLst>
              <a:ext uri="{FF2B5EF4-FFF2-40B4-BE49-F238E27FC236}">
                <a16:creationId xmlns:a16="http://schemas.microsoft.com/office/drawing/2014/main" id="{9367B2DB-0A74-445C-790E-85680E51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195"/>
          <a:stretch/>
        </p:blipFill>
        <p:spPr bwMode="auto">
          <a:xfrm>
            <a:off x="623635" y="1766456"/>
            <a:ext cx="11056260" cy="168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内容占位符 6">
            <a:extLst>
              <a:ext uri="{FF2B5EF4-FFF2-40B4-BE49-F238E27FC236}">
                <a16:creationId xmlns:a16="http://schemas.microsoft.com/office/drawing/2014/main" id="{66E6B695-5095-A320-6358-84939DB06DD7}"/>
              </a:ext>
            </a:extLst>
          </p:cNvPr>
          <p:cNvGraphicFramePr>
            <a:graphicFrameLocks/>
          </p:cNvGraphicFramePr>
          <p:nvPr/>
        </p:nvGraphicFramePr>
        <p:xfrm>
          <a:off x="716422" y="4725304"/>
          <a:ext cx="10856703" cy="152490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71406">
                  <a:extLst>
                    <a:ext uri="{9D8B030D-6E8A-4147-A177-3AD203B41FA5}">
                      <a16:colId xmlns:a16="http://schemas.microsoft.com/office/drawing/2014/main" val="617827583"/>
                    </a:ext>
                  </a:extLst>
                </a:gridCol>
                <a:gridCol w="571406">
                  <a:extLst>
                    <a:ext uri="{9D8B030D-6E8A-4147-A177-3AD203B41FA5}">
                      <a16:colId xmlns:a16="http://schemas.microsoft.com/office/drawing/2014/main" val="4039916163"/>
                    </a:ext>
                  </a:extLst>
                </a:gridCol>
                <a:gridCol w="438622">
                  <a:extLst>
                    <a:ext uri="{9D8B030D-6E8A-4147-A177-3AD203B41FA5}">
                      <a16:colId xmlns:a16="http://schemas.microsoft.com/office/drawing/2014/main" val="422755995"/>
                    </a:ext>
                  </a:extLst>
                </a:gridCol>
                <a:gridCol w="438622">
                  <a:extLst>
                    <a:ext uri="{9D8B030D-6E8A-4147-A177-3AD203B41FA5}">
                      <a16:colId xmlns:a16="http://schemas.microsoft.com/office/drawing/2014/main" val="1688894326"/>
                    </a:ext>
                  </a:extLst>
                </a:gridCol>
                <a:gridCol w="438622">
                  <a:extLst>
                    <a:ext uri="{9D8B030D-6E8A-4147-A177-3AD203B41FA5}">
                      <a16:colId xmlns:a16="http://schemas.microsoft.com/office/drawing/2014/main" val="775917248"/>
                    </a:ext>
                  </a:extLst>
                </a:gridCol>
                <a:gridCol w="438622">
                  <a:extLst>
                    <a:ext uri="{9D8B030D-6E8A-4147-A177-3AD203B41FA5}">
                      <a16:colId xmlns:a16="http://schemas.microsoft.com/office/drawing/2014/main" val="501520862"/>
                    </a:ext>
                  </a:extLst>
                </a:gridCol>
                <a:gridCol w="438622">
                  <a:extLst>
                    <a:ext uri="{9D8B030D-6E8A-4147-A177-3AD203B41FA5}">
                      <a16:colId xmlns:a16="http://schemas.microsoft.com/office/drawing/2014/main" val="2536318100"/>
                    </a:ext>
                  </a:extLst>
                </a:gridCol>
                <a:gridCol w="488685">
                  <a:extLst>
                    <a:ext uri="{9D8B030D-6E8A-4147-A177-3AD203B41FA5}">
                      <a16:colId xmlns:a16="http://schemas.microsoft.com/office/drawing/2014/main" val="2617777"/>
                    </a:ext>
                  </a:extLst>
                </a:gridCol>
                <a:gridCol w="488685">
                  <a:extLst>
                    <a:ext uri="{9D8B030D-6E8A-4147-A177-3AD203B41FA5}">
                      <a16:colId xmlns:a16="http://schemas.microsoft.com/office/drawing/2014/main" val="954614345"/>
                    </a:ext>
                  </a:extLst>
                </a:gridCol>
                <a:gridCol w="488685">
                  <a:extLst>
                    <a:ext uri="{9D8B030D-6E8A-4147-A177-3AD203B41FA5}">
                      <a16:colId xmlns:a16="http://schemas.microsoft.com/office/drawing/2014/main" val="2225504223"/>
                    </a:ext>
                  </a:extLst>
                </a:gridCol>
                <a:gridCol w="813958">
                  <a:extLst>
                    <a:ext uri="{9D8B030D-6E8A-4147-A177-3AD203B41FA5}">
                      <a16:colId xmlns:a16="http://schemas.microsoft.com/office/drawing/2014/main" val="1847638550"/>
                    </a:ext>
                  </a:extLst>
                </a:gridCol>
                <a:gridCol w="813958">
                  <a:extLst>
                    <a:ext uri="{9D8B030D-6E8A-4147-A177-3AD203B41FA5}">
                      <a16:colId xmlns:a16="http://schemas.microsoft.com/office/drawing/2014/main" val="3555122730"/>
                    </a:ext>
                  </a:extLst>
                </a:gridCol>
                <a:gridCol w="813958">
                  <a:extLst>
                    <a:ext uri="{9D8B030D-6E8A-4147-A177-3AD203B41FA5}">
                      <a16:colId xmlns:a16="http://schemas.microsoft.com/office/drawing/2014/main" val="387145062"/>
                    </a:ext>
                  </a:extLst>
                </a:gridCol>
                <a:gridCol w="602142">
                  <a:extLst>
                    <a:ext uri="{9D8B030D-6E8A-4147-A177-3AD203B41FA5}">
                      <a16:colId xmlns:a16="http://schemas.microsoft.com/office/drawing/2014/main" val="4021010900"/>
                    </a:ext>
                  </a:extLst>
                </a:gridCol>
                <a:gridCol w="602142">
                  <a:extLst>
                    <a:ext uri="{9D8B030D-6E8A-4147-A177-3AD203B41FA5}">
                      <a16:colId xmlns:a16="http://schemas.microsoft.com/office/drawing/2014/main" val="1554416951"/>
                    </a:ext>
                  </a:extLst>
                </a:gridCol>
                <a:gridCol w="602142">
                  <a:extLst>
                    <a:ext uri="{9D8B030D-6E8A-4147-A177-3AD203B41FA5}">
                      <a16:colId xmlns:a16="http://schemas.microsoft.com/office/drawing/2014/main" val="4019248940"/>
                    </a:ext>
                  </a:extLst>
                </a:gridCol>
                <a:gridCol w="602142">
                  <a:extLst>
                    <a:ext uri="{9D8B030D-6E8A-4147-A177-3AD203B41FA5}">
                      <a16:colId xmlns:a16="http://schemas.microsoft.com/office/drawing/2014/main" val="2352761357"/>
                    </a:ext>
                  </a:extLst>
                </a:gridCol>
                <a:gridCol w="602142">
                  <a:extLst>
                    <a:ext uri="{9D8B030D-6E8A-4147-A177-3AD203B41FA5}">
                      <a16:colId xmlns:a16="http://schemas.microsoft.com/office/drawing/2014/main" val="1393614482"/>
                    </a:ext>
                  </a:extLst>
                </a:gridCol>
                <a:gridCol w="602142">
                  <a:extLst>
                    <a:ext uri="{9D8B030D-6E8A-4147-A177-3AD203B41FA5}">
                      <a16:colId xmlns:a16="http://schemas.microsoft.com/office/drawing/2014/main" val="580741161"/>
                    </a:ext>
                  </a:extLst>
                </a:gridCol>
              </a:tblGrid>
              <a:tr h="4693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Nodes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NPUs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Parallel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GBS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序长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带宽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1</a:t>
                      </a:r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step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Lexend" pitchFamily="2" charset="0"/>
                        </a:rPr>
                        <a:t>1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  <a:latin typeface="Lexend" pitchFamily="2" charset="0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Lexend" pitchFamily="2" charset="0"/>
                        </a:rPr>
                        <a:t>Step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吞吐率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线性度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TFLOPS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MFU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训练时长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MTTR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624723"/>
                  </a:ext>
                </a:extLst>
              </a:tr>
              <a:tr h="405918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TP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PP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DP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EP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CP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单迭代时长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训练时间波动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训练性能波动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459235"/>
                  </a:ext>
                </a:extLst>
              </a:tr>
              <a:tr h="299184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76391"/>
                  </a:ext>
                </a:extLst>
              </a:tr>
              <a:tr h="299184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956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4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7B6C57-90C7-6C28-25F8-535036A8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集合通信测试方案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AF331A-2223-0A9E-666C-942AB9DA64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通信测试目标：</a:t>
            </a:r>
            <a:endParaRPr lang="en-US" altLang="zh-CN" b="1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A7DF008-5145-891B-3FDA-44762208323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30283" y="1246908"/>
            <a:ext cx="6256825" cy="5112000"/>
          </a:xfrm>
        </p:spPr>
        <p:txBody>
          <a:bodyPr/>
          <a:lstStyle/>
          <a:p>
            <a:r>
              <a:rPr lang="zh-CN" altLang="en-US" b="1" dirty="0"/>
              <a:t>测试维度：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9E75095-A50D-012F-28C7-58D8FEE1A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510554"/>
              </p:ext>
            </p:extLst>
          </p:nvPr>
        </p:nvGraphicFramePr>
        <p:xfrm>
          <a:off x="5597912" y="1873403"/>
          <a:ext cx="6177775" cy="4461808"/>
        </p:xfrm>
        <a:graphic>
          <a:graphicData uri="http://schemas.openxmlformats.org/drawingml/2006/table">
            <a:tbl>
              <a:tblPr/>
              <a:tblGrid>
                <a:gridCol w="1397959">
                  <a:extLst>
                    <a:ext uri="{9D8B030D-6E8A-4147-A177-3AD203B41FA5}">
                      <a16:colId xmlns:a16="http://schemas.microsoft.com/office/drawing/2014/main" val="2616783441"/>
                    </a:ext>
                  </a:extLst>
                </a:gridCol>
                <a:gridCol w="4779816">
                  <a:extLst>
                    <a:ext uri="{9D8B030D-6E8A-4147-A177-3AD203B41FA5}">
                      <a16:colId xmlns:a16="http://schemas.microsoft.com/office/drawing/2014/main" val="2522330757"/>
                    </a:ext>
                  </a:extLst>
                </a:gridCol>
              </a:tblGrid>
              <a:tr h="693437">
                <a:tc>
                  <a:txBody>
                    <a:bodyPr/>
                    <a:lstStyle/>
                    <a:p>
                      <a:pPr marL="11113" marR="0" lvl="1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维度</a:t>
                      </a: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239106" marR="0" lvl="1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e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Content</a:t>
                      </a: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18077"/>
                  </a:ext>
                </a:extLst>
              </a:tr>
              <a:tr h="998835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通信源语</a:t>
                      </a: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Ring AllReduce, HD AllReduce, All-to-All, Broadcast, ReduceScatter, AllGather</a:t>
                      </a: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563888"/>
                  </a:ext>
                </a:extLst>
              </a:tr>
              <a:tr h="692384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数据规模</a:t>
                      </a: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小包 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KB、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中包 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1~100</a:t>
                      </a:r>
                      <a:r>
                        <a:rPr kumimoji="0" lang="en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M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、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大包 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500M~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1GB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~2GB</a:t>
                      </a:r>
                      <a:endParaRPr kumimoji="0" lang="e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28458"/>
                  </a:ext>
                </a:extLst>
              </a:tr>
              <a:tr h="692384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拓扑结构</a:t>
                      </a: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单机多卡、跨节点、跨机架、全集群</a:t>
                      </a: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204638"/>
                  </a:ext>
                </a:extLst>
              </a:tr>
              <a:tr h="692384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通信协议</a:t>
                      </a: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TCP/IP、RDMA、NVLink、InfiniBand</a:t>
                      </a: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632565"/>
                  </a:ext>
                </a:extLst>
              </a:tr>
              <a:tr h="692384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并行策略</a:t>
                      </a: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数据并行、模型并行、流水线并行、专家并行</a:t>
                      </a: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599504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B1F67096-E779-022C-32FC-FF877FC30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983194"/>
              </p:ext>
            </p:extLst>
          </p:nvPr>
        </p:nvGraphicFramePr>
        <p:xfrm>
          <a:off x="761555" y="1873403"/>
          <a:ext cx="4301099" cy="446180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301099">
                  <a:extLst>
                    <a:ext uri="{9D8B030D-6E8A-4147-A177-3AD203B41FA5}">
                      <a16:colId xmlns:a16="http://schemas.microsoft.com/office/drawing/2014/main" val="3970761441"/>
                    </a:ext>
                  </a:extLst>
                </a:gridCol>
              </a:tblGrid>
              <a:tr h="74449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Content</a:t>
                      </a:r>
                      <a:endParaRPr kumimoji="0" lang="zh-CN" altLang="en-US" sz="1800" b="1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683279"/>
                  </a:ext>
                </a:extLst>
              </a:tr>
              <a:tr h="743463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评估不同通信算法下通信性能 </a:t>
                      </a:r>
                      <a:endParaRPr kumimoji="0" lang="en-US" altLang="zh-CN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322448"/>
                  </a:ext>
                </a:extLst>
              </a:tr>
              <a:tr h="743463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测试不同数据包大小对通信带宽的影响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170696"/>
                  </a:ext>
                </a:extLst>
              </a:tr>
              <a:tr h="743463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评估网络拓扑结构和拥塞情况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60091"/>
                  </a:ext>
                </a:extLst>
              </a:tr>
              <a:tr h="743463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验证 </a:t>
                      </a:r>
                      <a:r>
                        <a:rPr kumimoji="0" lang="en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集群通信效率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745188"/>
                  </a:ext>
                </a:extLst>
              </a:tr>
              <a:tr h="743463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识别通信瓶颈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932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110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11527D7-6339-39FE-73C4-1DBE3ED5A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集合通信测试方案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CEF2EC42-57D2-54B5-4E7A-F49F0BBBA8C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18138558"/>
              </p:ext>
            </p:extLst>
          </p:nvPr>
        </p:nvGraphicFramePr>
        <p:xfrm>
          <a:off x="623635" y="1240157"/>
          <a:ext cx="10806364" cy="4870711"/>
        </p:xfrm>
        <a:graphic>
          <a:graphicData uri="http://schemas.openxmlformats.org/drawingml/2006/table">
            <a:tbl>
              <a:tblPr/>
              <a:tblGrid>
                <a:gridCol w="652829">
                  <a:extLst>
                    <a:ext uri="{9D8B030D-6E8A-4147-A177-3AD203B41FA5}">
                      <a16:colId xmlns:a16="http://schemas.microsoft.com/office/drawing/2014/main" val="4083598856"/>
                    </a:ext>
                  </a:extLst>
                </a:gridCol>
                <a:gridCol w="1360525">
                  <a:extLst>
                    <a:ext uri="{9D8B030D-6E8A-4147-A177-3AD203B41FA5}">
                      <a16:colId xmlns:a16="http://schemas.microsoft.com/office/drawing/2014/main" val="3517412597"/>
                    </a:ext>
                  </a:extLst>
                </a:gridCol>
                <a:gridCol w="825414">
                  <a:extLst>
                    <a:ext uri="{9D8B030D-6E8A-4147-A177-3AD203B41FA5}">
                      <a16:colId xmlns:a16="http://schemas.microsoft.com/office/drawing/2014/main" val="3173353562"/>
                    </a:ext>
                  </a:extLst>
                </a:gridCol>
                <a:gridCol w="825414">
                  <a:extLst>
                    <a:ext uri="{9D8B030D-6E8A-4147-A177-3AD203B41FA5}">
                      <a16:colId xmlns:a16="http://schemas.microsoft.com/office/drawing/2014/main" val="3750519726"/>
                    </a:ext>
                  </a:extLst>
                </a:gridCol>
                <a:gridCol w="825414">
                  <a:extLst>
                    <a:ext uri="{9D8B030D-6E8A-4147-A177-3AD203B41FA5}">
                      <a16:colId xmlns:a16="http://schemas.microsoft.com/office/drawing/2014/main" val="1707183423"/>
                    </a:ext>
                  </a:extLst>
                </a:gridCol>
                <a:gridCol w="1513888">
                  <a:extLst>
                    <a:ext uri="{9D8B030D-6E8A-4147-A177-3AD203B41FA5}">
                      <a16:colId xmlns:a16="http://schemas.microsoft.com/office/drawing/2014/main" val="119489840"/>
                    </a:ext>
                  </a:extLst>
                </a:gridCol>
                <a:gridCol w="960576">
                  <a:extLst>
                    <a:ext uri="{9D8B030D-6E8A-4147-A177-3AD203B41FA5}">
                      <a16:colId xmlns:a16="http://schemas.microsoft.com/office/drawing/2014/main" val="988672176"/>
                    </a:ext>
                  </a:extLst>
                </a:gridCol>
                <a:gridCol w="960576">
                  <a:extLst>
                    <a:ext uri="{9D8B030D-6E8A-4147-A177-3AD203B41FA5}">
                      <a16:colId xmlns:a16="http://schemas.microsoft.com/office/drawing/2014/main" val="3971077783"/>
                    </a:ext>
                  </a:extLst>
                </a:gridCol>
                <a:gridCol w="960576">
                  <a:extLst>
                    <a:ext uri="{9D8B030D-6E8A-4147-A177-3AD203B41FA5}">
                      <a16:colId xmlns:a16="http://schemas.microsoft.com/office/drawing/2014/main" val="4145330280"/>
                    </a:ext>
                  </a:extLst>
                </a:gridCol>
                <a:gridCol w="960576">
                  <a:extLst>
                    <a:ext uri="{9D8B030D-6E8A-4147-A177-3AD203B41FA5}">
                      <a16:colId xmlns:a16="http://schemas.microsoft.com/office/drawing/2014/main" val="4254071963"/>
                    </a:ext>
                  </a:extLst>
                </a:gridCol>
                <a:gridCol w="960576">
                  <a:extLst>
                    <a:ext uri="{9D8B030D-6E8A-4147-A177-3AD203B41FA5}">
                      <a16:colId xmlns:a16="http://schemas.microsoft.com/office/drawing/2014/main" val="666104565"/>
                    </a:ext>
                  </a:extLst>
                </a:gridCol>
              </a:tblGrid>
              <a:tr h="566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编号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通信算法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节点数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GPU 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数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包大小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拓扑结构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平均延迟</a:t>
                      </a:r>
                      <a:endParaRPr lang="en-US" altLang="zh-CN" sz="1200" b="1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(</a:t>
                      </a:r>
                      <a:r>
                        <a:rPr lang="en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ms)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带宽 </a:t>
                      </a:r>
                      <a:endParaRPr lang="en-US" altLang="zh-CN" sz="1200" b="1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(</a:t>
                      </a:r>
                      <a:r>
                        <a:rPr lang="en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GB/s)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网络利用率</a:t>
                      </a:r>
                      <a:endParaRPr lang="en-US" altLang="zh-CN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algn="ctr" defTabSz="1219200" rtl="0" eaLnBrk="1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(%)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失败重试数</a:t>
                      </a:r>
                      <a:endParaRPr lang="en-US" altLang="zh-CN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次</a:t>
                      </a:r>
                      <a:r>
                        <a:rPr lang="en-US" altLang="zh-C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网卡阻塞率</a:t>
                      </a:r>
                      <a:endParaRPr lang="en-US" altLang="zh-CN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(%)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905225"/>
                  </a:ext>
                </a:extLst>
              </a:tr>
              <a:tr h="614910"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T001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Ring </a:t>
                      </a:r>
                      <a:r>
                        <a:rPr lang="en" sz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AllReduce</a:t>
                      </a:r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8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1MB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Ring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b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628489"/>
                  </a:ext>
                </a:extLst>
              </a:tr>
              <a:tr h="614910"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T002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HD </a:t>
                      </a:r>
                      <a:r>
                        <a:rPr lang="en" sz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AllReduce</a:t>
                      </a:r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16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128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10MB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Tree + Ring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b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481553"/>
                  </a:ext>
                </a:extLst>
              </a:tr>
              <a:tr h="614910"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T003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AllGather</a:t>
                      </a:r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128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1024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100MB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Fully Connected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499562"/>
                  </a:ext>
                </a:extLst>
              </a:tr>
              <a:tr h="614910"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T004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Broadcast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1024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8192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1GB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Tree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br>
                        <a:rPr lang="zh-CN" altLang="en-US" sz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en" sz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zh-CN" altLang="en-US" sz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zh-CN" altLang="en-US" sz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14376"/>
                  </a:ext>
                </a:extLst>
              </a:tr>
              <a:tr h="614910"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T005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ReduceScatter</a:t>
                      </a:r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1024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8192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1GB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Ring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b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zh-CN" altLang="en-US" sz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5892"/>
                  </a:ext>
                </a:extLst>
              </a:tr>
              <a:tr h="614910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T00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6</a:t>
                      </a:r>
                      <a:endParaRPr lang="en" altLang="zh-CN" sz="120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072610"/>
                  </a:ext>
                </a:extLst>
              </a:tr>
              <a:tr h="614910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T00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7</a:t>
                      </a:r>
                      <a:endParaRPr lang="en" altLang="zh-CN" sz="120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" sz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66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525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7B6C57-90C7-6C28-25F8-535036A8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线性度测试方案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A692B1B-870C-0F30-20C5-2CA2CDFB4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在万卡 </a:t>
            </a:r>
            <a:r>
              <a:rPr lang="en" altLang="zh-CN" dirty="0"/>
              <a:t>AI </a:t>
            </a:r>
            <a:r>
              <a:rPr lang="zh-CN" altLang="en-US" dirty="0"/>
              <a:t>集群中评估通信的线性度 </a:t>
            </a:r>
            <a:r>
              <a:rPr lang="en" altLang="zh-CN" dirty="0"/>
              <a:t>Scaling Linearity</a:t>
            </a:r>
            <a:r>
              <a:rPr lang="zh-CN" altLang="en" dirty="0"/>
              <a:t>，</a:t>
            </a:r>
            <a:r>
              <a:rPr lang="zh-CN" altLang="en-US" dirty="0"/>
              <a:t>是为了衡量随着集群规模扩大时，通信效率是否保持理想比例提升或下降。好的通信线性度意味着集群规模增长能够有效扩展，反之说明存在通信瓶颈、网络拥塞、协议限制等问题。</a:t>
            </a:r>
          </a:p>
          <a:p>
            <a:endParaRPr lang="zh-CN" altLang="en-US" dirty="0"/>
          </a:p>
        </p:txBody>
      </p:sp>
      <p:graphicFrame>
        <p:nvGraphicFramePr>
          <p:cNvPr id="12" name="内容占位符 2">
            <a:extLst>
              <a:ext uri="{FF2B5EF4-FFF2-40B4-BE49-F238E27FC236}">
                <a16:creationId xmlns:a16="http://schemas.microsoft.com/office/drawing/2014/main" id="{CACCCCBD-5305-2B68-1E2B-9C5B07D435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661575"/>
              </p:ext>
            </p:extLst>
          </p:nvPr>
        </p:nvGraphicFramePr>
        <p:xfrm>
          <a:off x="701948" y="2910470"/>
          <a:ext cx="10963274" cy="3256155"/>
        </p:xfrm>
        <a:graphic>
          <a:graphicData uri="http://schemas.openxmlformats.org/drawingml/2006/table">
            <a:tbl>
              <a:tblPr/>
              <a:tblGrid>
                <a:gridCol w="4427613">
                  <a:extLst>
                    <a:ext uri="{9D8B030D-6E8A-4147-A177-3AD203B41FA5}">
                      <a16:colId xmlns:a16="http://schemas.microsoft.com/office/drawing/2014/main" val="2024326579"/>
                    </a:ext>
                  </a:extLst>
                </a:gridCol>
                <a:gridCol w="6535661">
                  <a:extLst>
                    <a:ext uri="{9D8B030D-6E8A-4147-A177-3AD203B41FA5}">
                      <a16:colId xmlns:a16="http://schemas.microsoft.com/office/drawing/2014/main" val="354246128"/>
                    </a:ext>
                  </a:extLst>
                </a:gridCol>
              </a:tblGrid>
              <a:tr h="651231">
                <a:tc>
                  <a:txBody>
                    <a:bodyPr/>
                    <a:lstStyle/>
                    <a:p>
                      <a:pPr marL="239106" marR="0" lvl="1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目标</a:t>
                      </a:r>
                    </a:p>
                  </a:txBody>
                  <a:tcPr marL="70730" marR="70730" marT="70730" marB="7073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239106" marR="0" lvl="1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描述</a:t>
                      </a:r>
                    </a:p>
                  </a:txBody>
                  <a:tcPr marL="70730" marR="70730" marT="70730" marB="7073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611350"/>
                  </a:ext>
                </a:extLst>
              </a:tr>
              <a:tr h="651231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检查通信吞吐随节点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/</a:t>
                      </a:r>
                      <a:r>
                        <a:rPr kumimoji="0" lang="e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GPU 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数量扩大的变化趋势</a:t>
                      </a:r>
                    </a:p>
                  </a:txBody>
                  <a:tcPr marL="70730" marR="70730" marT="70730" marB="7073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是否接近线性？是否存在拐点？</a:t>
                      </a:r>
                    </a:p>
                  </a:txBody>
                  <a:tcPr marL="70730" marR="70730" marT="70730" marB="7073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422926"/>
                  </a:ext>
                </a:extLst>
              </a:tr>
              <a:tr h="651231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分析不同通信算法下的可扩展性差异</a:t>
                      </a:r>
                    </a:p>
                  </a:txBody>
                  <a:tcPr marL="70730" marR="70730" marT="70730" marB="7073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e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Ring vs HD vs Tree 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等</a:t>
                      </a:r>
                    </a:p>
                  </a:txBody>
                  <a:tcPr marL="70730" marR="70730" marT="70730" marB="7073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285413"/>
                  </a:ext>
                </a:extLst>
              </a:tr>
              <a:tr h="651231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定位通信瓶颈</a:t>
                      </a:r>
                    </a:p>
                  </a:txBody>
                  <a:tcPr marL="70730" marR="70730" marT="70730" marB="7073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是网络带宽瓶颈？还是软件栈瓶颈？</a:t>
                      </a:r>
                    </a:p>
                  </a:txBody>
                  <a:tcPr marL="70730" marR="70730" marT="70730" marB="7073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919645"/>
                  </a:ext>
                </a:extLst>
              </a:tr>
              <a:tr h="651231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为大规模训练提供性能预测依据</a:t>
                      </a:r>
                    </a:p>
                  </a:txBody>
                  <a:tcPr marL="70730" marR="70730" marT="70730" marB="7073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判断是否值得继续扩展至万卡级别</a:t>
                      </a:r>
                    </a:p>
                  </a:txBody>
                  <a:tcPr marL="70730" marR="70730" marT="70730" marB="7073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037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324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475B07F-010B-E7E7-94CF-FB951549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线性度测试方案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D63CBF1F-BF28-2CDA-B7BD-8460F678062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5281984"/>
              </p:ext>
            </p:extLst>
          </p:nvPr>
        </p:nvGraphicFramePr>
        <p:xfrm>
          <a:off x="623634" y="1288663"/>
          <a:ext cx="10850967" cy="2883495"/>
        </p:xfrm>
        <a:graphic>
          <a:graphicData uri="http://schemas.openxmlformats.org/drawingml/2006/table">
            <a:tbl>
              <a:tblPr/>
              <a:tblGrid>
                <a:gridCol w="1205663">
                  <a:extLst>
                    <a:ext uri="{9D8B030D-6E8A-4147-A177-3AD203B41FA5}">
                      <a16:colId xmlns:a16="http://schemas.microsoft.com/office/drawing/2014/main" val="4076406365"/>
                    </a:ext>
                  </a:extLst>
                </a:gridCol>
                <a:gridCol w="991962">
                  <a:extLst>
                    <a:ext uri="{9D8B030D-6E8A-4147-A177-3AD203B41FA5}">
                      <a16:colId xmlns:a16="http://schemas.microsoft.com/office/drawing/2014/main" val="3019751526"/>
                    </a:ext>
                  </a:extLst>
                </a:gridCol>
                <a:gridCol w="1419364">
                  <a:extLst>
                    <a:ext uri="{9D8B030D-6E8A-4147-A177-3AD203B41FA5}">
                      <a16:colId xmlns:a16="http://schemas.microsoft.com/office/drawing/2014/main" val="600945785"/>
                    </a:ext>
                  </a:extLst>
                </a:gridCol>
                <a:gridCol w="1205663">
                  <a:extLst>
                    <a:ext uri="{9D8B030D-6E8A-4147-A177-3AD203B41FA5}">
                      <a16:colId xmlns:a16="http://schemas.microsoft.com/office/drawing/2014/main" val="142860964"/>
                    </a:ext>
                  </a:extLst>
                </a:gridCol>
                <a:gridCol w="1205663">
                  <a:extLst>
                    <a:ext uri="{9D8B030D-6E8A-4147-A177-3AD203B41FA5}">
                      <a16:colId xmlns:a16="http://schemas.microsoft.com/office/drawing/2014/main" val="558094745"/>
                    </a:ext>
                  </a:extLst>
                </a:gridCol>
                <a:gridCol w="1205663">
                  <a:extLst>
                    <a:ext uri="{9D8B030D-6E8A-4147-A177-3AD203B41FA5}">
                      <a16:colId xmlns:a16="http://schemas.microsoft.com/office/drawing/2014/main" val="177894222"/>
                    </a:ext>
                  </a:extLst>
                </a:gridCol>
                <a:gridCol w="1205663">
                  <a:extLst>
                    <a:ext uri="{9D8B030D-6E8A-4147-A177-3AD203B41FA5}">
                      <a16:colId xmlns:a16="http://schemas.microsoft.com/office/drawing/2014/main" val="2528499703"/>
                    </a:ext>
                  </a:extLst>
                </a:gridCol>
                <a:gridCol w="1205663">
                  <a:extLst>
                    <a:ext uri="{9D8B030D-6E8A-4147-A177-3AD203B41FA5}">
                      <a16:colId xmlns:a16="http://schemas.microsoft.com/office/drawing/2014/main" val="4258933682"/>
                    </a:ext>
                  </a:extLst>
                </a:gridCol>
                <a:gridCol w="1205663">
                  <a:extLst>
                    <a:ext uri="{9D8B030D-6E8A-4147-A177-3AD203B41FA5}">
                      <a16:colId xmlns:a16="http://schemas.microsoft.com/office/drawing/2014/main" val="1757301368"/>
                    </a:ext>
                  </a:extLst>
                </a:gridCol>
              </a:tblGrid>
              <a:tr h="46544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测试规模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200" b="1" kern="1200" dirty="0" err="1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消息大小</a:t>
                      </a:r>
                      <a:endParaRPr lang="en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（</a:t>
                      </a:r>
                      <a:r>
                        <a:rPr lang="en-US" altLang="zh-C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MB</a:t>
                      </a:r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）</a:t>
                      </a:r>
                      <a:endParaRPr lang="en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200" b="1" kern="1200" dirty="0" err="1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理论带宽</a:t>
                      </a:r>
                      <a:endParaRPr lang="en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" altLang="zh-C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GB/s)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有效带宽</a:t>
                      </a:r>
                      <a:endParaRPr lang="en-US" altLang="zh-CN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(</a:t>
                      </a:r>
                      <a:r>
                        <a:rPr lang="e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GB/s)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单卡带宽衰减</a:t>
                      </a:r>
                      <a:endParaRPr lang="en-US" altLang="zh-CN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(%)</a:t>
                      </a:r>
                      <a:endParaRPr lang="zh-CN" altLang="en-US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延迟</a:t>
                      </a:r>
                      <a:r>
                        <a:rPr lang="e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P99 </a:t>
                      </a:r>
                    </a:p>
                    <a:p>
                      <a:pPr marL="0" algn="ctr" defTabSz="1219200" rtl="0" eaLnBrk="1" fontAlgn="ctr" latinLnBrk="0" hangingPunct="1"/>
                      <a:r>
                        <a:rPr lang="e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(ms)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同步开销占比</a:t>
                      </a:r>
                      <a:endParaRPr lang="en-US" altLang="zh-CN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(%)</a:t>
                      </a:r>
                      <a:endParaRPr lang="zh-CN" altLang="en-US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线性度</a:t>
                      </a:r>
                      <a:endParaRPr lang="en-US" altLang="zh-CN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algn="ctr" defTabSz="1219200" rtl="0" eaLnBrk="1" fontAlgn="ctr" latinLnBrk="0" hangingPunct="1"/>
                      <a:r>
                        <a:rPr lang="en-US" altLang="zh-C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(%)</a:t>
                      </a:r>
                      <a:endParaRPr lang="zh-CN" altLang="en-US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异常事件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031905"/>
                  </a:ext>
                </a:extLst>
              </a:tr>
              <a:tr h="46544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256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卡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32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（基准）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183.5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0% (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基准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)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4.8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8.2%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100%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无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981978"/>
                  </a:ext>
                </a:extLst>
              </a:tr>
              <a:tr h="46544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1,024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卡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32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=256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卡带宽*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178.9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2.5%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7.1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13.5%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97.5%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端口波动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185740"/>
                  </a:ext>
                </a:extLst>
              </a:tr>
              <a:tr h="46544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4,096</a:t>
                      </a:r>
                      <a:r>
                        <a:rPr lang="zh-CN" altLang="en-US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卡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32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=256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卡带宽*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164.2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10.5%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15.3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24.7%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89.5%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重试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0.3%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301951"/>
                  </a:ext>
                </a:extLst>
              </a:tr>
              <a:tr h="46544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8,192</a:t>
                      </a:r>
                      <a:r>
                        <a:rPr lang="zh-CN" altLang="en-US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卡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32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=256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卡带宽*</a:t>
                      </a:r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149.8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18.4%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28.6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36.2%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81.6%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阻塞事件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891295"/>
                  </a:ext>
                </a:extLst>
              </a:tr>
              <a:tr h="46544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10,240</a:t>
                      </a:r>
                      <a:r>
                        <a:rPr lang="zh-CN" altLang="en-US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卡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32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=256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卡带宽*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0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137.4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25.1%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41.2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47.8%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74.9%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3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节点超时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82161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D1C0867-102D-7091-44E5-C8555D8DC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157210"/>
              </p:ext>
            </p:extLst>
          </p:nvPr>
        </p:nvGraphicFramePr>
        <p:xfrm>
          <a:off x="623635" y="4360127"/>
          <a:ext cx="10850967" cy="1903738"/>
        </p:xfrm>
        <a:graphic>
          <a:graphicData uri="http://schemas.openxmlformats.org/drawingml/2006/table">
            <a:tbl>
              <a:tblPr/>
              <a:tblGrid>
                <a:gridCol w="3616989">
                  <a:extLst>
                    <a:ext uri="{9D8B030D-6E8A-4147-A177-3AD203B41FA5}">
                      <a16:colId xmlns:a16="http://schemas.microsoft.com/office/drawing/2014/main" val="2089391870"/>
                    </a:ext>
                  </a:extLst>
                </a:gridCol>
                <a:gridCol w="3616989">
                  <a:extLst>
                    <a:ext uri="{9D8B030D-6E8A-4147-A177-3AD203B41FA5}">
                      <a16:colId xmlns:a16="http://schemas.microsoft.com/office/drawing/2014/main" val="1522844642"/>
                    </a:ext>
                  </a:extLst>
                </a:gridCol>
                <a:gridCol w="3616989">
                  <a:extLst>
                    <a:ext uri="{9D8B030D-6E8A-4147-A177-3AD203B41FA5}">
                      <a16:colId xmlns:a16="http://schemas.microsoft.com/office/drawing/2014/main" val="4246167418"/>
                    </a:ext>
                  </a:extLst>
                </a:gridCol>
              </a:tblGrid>
              <a:tr h="417388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​​瓶颈现象​​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74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​​解决方案​​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74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​​预期收益​​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619605"/>
                  </a:ext>
                </a:extLst>
              </a:tr>
              <a:tr h="534481"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8000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卡以上尾延迟突增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e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NCCL_IGNORE_CPU_AFFINITY=1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e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-15% P99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延迟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45833"/>
                  </a:ext>
                </a:extLst>
              </a:tr>
              <a:tr h="534481"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同步时间占比 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&gt;40%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改用 </a:t>
                      </a:r>
                      <a:r>
                        <a:rPr lang="e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Hybrid Hierarchical All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-</a:t>
                      </a:r>
                      <a:r>
                        <a:rPr lang="e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Reduce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-30%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同步开销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245522"/>
                  </a:ext>
                </a:extLst>
              </a:tr>
              <a:tr h="417388"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跨柜带宽衰减 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&gt;20%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调整 </a:t>
                      </a:r>
                      <a:r>
                        <a:rPr lang="e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ECMP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路由权重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+18%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有效带宽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384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564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800" dirty="0"/>
              <a:t>交付万卡集群，需要做什么？</a:t>
            </a:r>
            <a:endParaRPr lang="en-US" altLang="zh-CN" sz="2800" dirty="0"/>
          </a:p>
          <a:p>
            <a:r>
              <a:rPr lang="zh-CN" altLang="en-US" sz="2800" dirty="0"/>
              <a:t>搭好硬件之后，分配</a:t>
            </a:r>
            <a:r>
              <a:rPr lang="en-US" altLang="zh-CN" sz="2800" dirty="0"/>
              <a:t> IP</a:t>
            </a:r>
            <a:r>
              <a:rPr lang="zh-CN" altLang="en-US" sz="2800" dirty="0"/>
              <a:t>，就给算法同事自己用？</a:t>
            </a:r>
          </a:p>
        </p:txBody>
      </p:sp>
    </p:spTree>
    <p:extLst>
      <p:ext uri="{BB962C8B-B14F-4D97-AF65-F5344CB8AC3E}">
        <p14:creationId xmlns:p14="http://schemas.microsoft.com/office/powerpoint/2010/main" val="87368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4EC804CC-621B-FD53-2EC7-A0404806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问题焦点 </a:t>
            </a:r>
            <a:r>
              <a:rPr lang="en-US" altLang="zh-CN" i="0" dirty="0">
                <a:effectLst/>
                <a:latin typeface="+mj-ea"/>
                <a:ea typeface="+mj-ea"/>
              </a:rPr>
              <a:t>+</a:t>
            </a:r>
            <a:r>
              <a:rPr lang="zh-CN" altLang="en-US" i="0" dirty="0">
                <a:effectLst/>
                <a:latin typeface="+mj-ea"/>
                <a:ea typeface="+mj-ea"/>
              </a:rPr>
              <a:t> 具体措施 </a:t>
            </a:r>
            <a:r>
              <a:rPr lang="en-US" altLang="zh-CN" i="0" dirty="0">
                <a:effectLst/>
                <a:latin typeface="+mj-ea"/>
                <a:ea typeface="+mj-ea"/>
              </a:rPr>
              <a:t>+</a:t>
            </a:r>
            <a:r>
              <a:rPr lang="zh-CN" altLang="en-US" i="0" dirty="0">
                <a:effectLst/>
                <a:latin typeface="+mj-ea"/>
                <a:ea typeface="+mj-ea"/>
              </a:rPr>
              <a:t> 量化目标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8726E8-B8CF-36C7-FFA2-69CBF38F3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集群可靠性压力测试​，充分挖掘硬件故障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长周期连续训练稳定性测试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分布式训练线性度与扩展性测试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自动化监控与告警体系建设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训练任务失败归因分析机制建立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C00000"/>
                </a:solidFill>
              </a:rPr>
              <a:t>Summary</a:t>
            </a:r>
            <a:r>
              <a:rPr lang="zh-CN" altLang="en-US" sz="2400" b="1" dirty="0">
                <a:solidFill>
                  <a:srgbClr val="C00000"/>
                </a:solidFill>
              </a:rPr>
              <a:t>：跟</a:t>
            </a:r>
            <a:r>
              <a:rPr lang="en-US" altLang="zh-CN" sz="2400" b="1" dirty="0">
                <a:solidFill>
                  <a:srgbClr val="C00000"/>
                </a:solidFill>
              </a:rPr>
              <a:t> AI</a:t>
            </a:r>
            <a:r>
              <a:rPr lang="zh-CN" altLang="en-US" sz="2400" b="1" dirty="0">
                <a:solidFill>
                  <a:srgbClr val="C00000"/>
                </a:solidFill>
              </a:rPr>
              <a:t> 集群模型，跟硬件磨合，跟基础软件磨合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813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375364E-6E4C-4E1E-CB5E-30477CFD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>
                <a:effectLst/>
                <a:latin typeface="+mj-ea"/>
                <a:ea typeface="+mj-ea"/>
              </a:rPr>
              <a:t>1</a:t>
            </a:r>
            <a:r>
              <a:rPr lang="zh-CN" altLang="en-US" i="0" dirty="0">
                <a:effectLst/>
                <a:latin typeface="+mj-ea"/>
                <a:ea typeface="+mj-ea"/>
              </a:rPr>
              <a:t> 问题焦点 </a:t>
            </a:r>
            <a:r>
              <a:rPr lang="en-US" altLang="zh-CN" i="0" dirty="0">
                <a:effectLst/>
                <a:latin typeface="+mj-ea"/>
                <a:ea typeface="+mj-ea"/>
              </a:rPr>
              <a:t>+</a:t>
            </a:r>
            <a:r>
              <a:rPr lang="zh-CN" altLang="en-US" i="0" dirty="0">
                <a:effectLst/>
                <a:latin typeface="+mj-ea"/>
                <a:ea typeface="+mj-ea"/>
              </a:rPr>
              <a:t> 具体措施 </a:t>
            </a:r>
            <a:r>
              <a:rPr lang="en-US" altLang="zh-CN" i="0" dirty="0">
                <a:effectLst/>
                <a:latin typeface="+mj-ea"/>
                <a:ea typeface="+mj-ea"/>
              </a:rPr>
              <a:t>+</a:t>
            </a:r>
            <a:r>
              <a:rPr lang="zh-CN" altLang="en-US" i="0" dirty="0">
                <a:effectLst/>
                <a:latin typeface="+mj-ea"/>
                <a:ea typeface="+mj-ea"/>
              </a:rPr>
              <a:t> 量化目标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E8C35A-D20D-F83B-29E8-F7C82E16CB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66BA36"/>
                </a:solidFill>
              </a:rPr>
              <a:t>集群可靠性压力测试​，充分挖掘硬件故障</a:t>
            </a:r>
            <a:endParaRPr lang="en-US" altLang="zh-CN" sz="2400" b="1" dirty="0">
              <a:solidFill>
                <a:srgbClr val="66BA36"/>
              </a:solidFill>
            </a:endParaRPr>
          </a:p>
          <a:p>
            <a:r>
              <a:rPr lang="zh-CN" altLang="en-US" b="1" dirty="0"/>
              <a:t>目标​​：</a:t>
            </a:r>
            <a:r>
              <a:rPr lang="zh-CN" altLang="en-US" dirty="0"/>
              <a:t>大部分硬件问题均是早期失效导致，暴露早期硬件缺陷</a:t>
            </a:r>
            <a:endParaRPr lang="en-US" altLang="zh-CN" dirty="0"/>
          </a:p>
          <a:p>
            <a:pPr lvl="1"/>
            <a:r>
              <a:rPr lang="zh-CN" altLang="en-US" dirty="0"/>
              <a:t>交接前连续运行不同参数规模、不同类型的等模型任务​​（</a:t>
            </a:r>
            <a:r>
              <a:rPr lang="en-US" altLang="zh-CN" dirty="0"/>
              <a:t>10</a:t>
            </a:r>
            <a:r>
              <a:rPr lang="en" altLang="zh-CN" dirty="0"/>
              <a:t>B~100B</a:t>
            </a:r>
            <a:r>
              <a:rPr lang="zh-CN" altLang="en-US" dirty="0"/>
              <a:t>参数），覆盖 </a:t>
            </a:r>
            <a:r>
              <a:rPr lang="en-US" altLang="zh-CN" dirty="0"/>
              <a:t>90%</a:t>
            </a:r>
            <a:r>
              <a:rPr lang="zh-CN" altLang="en-US" dirty="0"/>
              <a:t> 计算柜</a:t>
            </a:r>
            <a:endParaRPr lang="en-US" altLang="zh-CN" dirty="0"/>
          </a:p>
          <a:p>
            <a:pPr lvl="1"/>
            <a:r>
              <a:rPr lang="zh-CN" altLang="en-US" dirty="0"/>
              <a:t>设置不同 </a:t>
            </a:r>
            <a:r>
              <a:rPr lang="en-US" altLang="zh-CN" dirty="0"/>
              <a:t>BS</a:t>
            </a:r>
            <a:r>
              <a:rPr lang="zh-CN" altLang="en" dirty="0"/>
              <a:t>、</a:t>
            </a:r>
            <a:r>
              <a:rPr lang="zh-CN" altLang="en-US" dirty="0"/>
              <a:t>精度（</a:t>
            </a:r>
            <a:r>
              <a:rPr lang="en" altLang="zh-CN" dirty="0"/>
              <a:t>FP16</a:t>
            </a:r>
            <a:r>
              <a:rPr lang="zh-CN" altLang="en" dirty="0"/>
              <a:t>、</a:t>
            </a:r>
            <a:r>
              <a:rPr lang="en" altLang="zh-CN" dirty="0"/>
              <a:t>BF16</a:t>
            </a:r>
            <a:r>
              <a:rPr lang="zh-CN" altLang="en" dirty="0"/>
              <a:t>、</a:t>
            </a:r>
            <a:r>
              <a:rPr lang="en" altLang="zh-CN" dirty="0"/>
              <a:t>TF32</a:t>
            </a:r>
            <a:r>
              <a:rPr lang="zh-CN" altLang="en" dirty="0"/>
              <a:t>）、</a:t>
            </a:r>
            <a:r>
              <a:rPr lang="zh-CN" altLang="en-US" dirty="0"/>
              <a:t>分布式策略（</a:t>
            </a:r>
            <a:r>
              <a:rPr lang="en" altLang="zh-CN" dirty="0"/>
              <a:t>DDP</a:t>
            </a:r>
            <a:r>
              <a:rPr lang="zh-CN" altLang="en" dirty="0"/>
              <a:t>、</a:t>
            </a:r>
            <a:r>
              <a:rPr lang="en" altLang="zh-CN" dirty="0"/>
              <a:t>FSDP</a:t>
            </a:r>
            <a:r>
              <a:rPr lang="zh-CN" altLang="en" dirty="0"/>
              <a:t>、</a:t>
            </a:r>
            <a:r>
              <a:rPr lang="en" altLang="zh-CN" dirty="0"/>
              <a:t>ZeRO</a:t>
            </a:r>
            <a:r>
              <a:rPr lang="zh-CN" altLang="en" dirty="0"/>
              <a:t>）</a:t>
            </a:r>
            <a:r>
              <a:rPr lang="zh-CN" altLang="en-US" dirty="0"/>
              <a:t>进行测试</a:t>
            </a:r>
            <a:endParaRPr lang="en-US" altLang="zh-CN" dirty="0"/>
          </a:p>
          <a:p>
            <a:pPr lvl="1"/>
            <a:r>
              <a:rPr lang="zh-CN" altLang="en-US" dirty="0"/>
              <a:t>收集单步耗时、吞吐量、</a:t>
            </a:r>
            <a:r>
              <a:rPr lang="en" altLang="zh-CN" dirty="0"/>
              <a:t>GPU</a:t>
            </a:r>
            <a:r>
              <a:rPr lang="zh-CN" altLang="en-US" dirty="0"/>
              <a:t>利用率、通信带宽、内存占用不同指标</a:t>
            </a:r>
            <a:endParaRPr lang="en-US" altLang="zh-CN" dirty="0"/>
          </a:p>
          <a:p>
            <a:pPr lvl="1"/>
            <a:r>
              <a:rPr lang="zh-CN" altLang="en-US" b="1" dirty="0"/>
              <a:t>​​量化指标</a:t>
            </a:r>
            <a:r>
              <a:rPr lang="zh-CN" altLang="en-US" dirty="0"/>
              <a:t>​​：达成 ​​≥</a:t>
            </a:r>
            <a:r>
              <a:rPr lang="en-US" altLang="zh-CN" dirty="0"/>
              <a:t>200</a:t>
            </a:r>
            <a:r>
              <a:rPr lang="zh-CN" altLang="en-US" dirty="0"/>
              <a:t> 小时连续训练零断点​​故障，硬件失效率压降至 ​​</a:t>
            </a:r>
            <a:r>
              <a:rPr lang="en-US" altLang="zh-CN" dirty="0"/>
              <a:t>&lt;0.5%/</a:t>
            </a:r>
            <a:r>
              <a:rPr lang="zh-CN" altLang="en-US" dirty="0"/>
              <a:t>周​</a:t>
            </a:r>
          </a:p>
        </p:txBody>
      </p:sp>
    </p:spTree>
    <p:extLst>
      <p:ext uri="{BB962C8B-B14F-4D97-AF65-F5344CB8AC3E}">
        <p14:creationId xmlns:p14="http://schemas.microsoft.com/office/powerpoint/2010/main" val="1311308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D263CBC-3A41-95BA-6184-AB401DA2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问题焦点 </a:t>
            </a:r>
            <a:r>
              <a:rPr lang="en-US" altLang="zh-CN" dirty="0"/>
              <a:t>+</a:t>
            </a:r>
            <a:r>
              <a:rPr lang="zh-CN" altLang="en-US" dirty="0"/>
              <a:t> 具体措施 </a:t>
            </a:r>
            <a:r>
              <a:rPr lang="en-US" altLang="zh-CN" dirty="0"/>
              <a:t>+</a:t>
            </a:r>
            <a:r>
              <a:rPr lang="zh-CN" altLang="en-US" dirty="0"/>
              <a:t> 量化目标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D7E2F6A-E596-0603-16C6-7A2A1015D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66BA36"/>
                </a:solidFill>
              </a:rPr>
              <a:t>长周期连续训练稳定性测试</a:t>
            </a:r>
          </a:p>
          <a:p>
            <a:r>
              <a:rPr lang="zh-CN" altLang="en-US" b="1" dirty="0"/>
              <a:t>目的 ：</a:t>
            </a:r>
            <a:r>
              <a:rPr lang="zh-CN" altLang="en-US" dirty="0"/>
              <a:t>验证 </a:t>
            </a:r>
            <a:r>
              <a:rPr lang="en-US" altLang="zh-CN" dirty="0"/>
              <a:t>AI</a:t>
            </a:r>
            <a:r>
              <a:rPr lang="zh-CN" altLang="en-US" dirty="0"/>
              <a:t> 集群在长时间高负载下的稳定性和容错能力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选择典型的大模型，进行连续 </a:t>
            </a:r>
            <a:r>
              <a:rPr lang="en-US" altLang="zh-CN" dirty="0"/>
              <a:t>200h</a:t>
            </a:r>
            <a:r>
              <a:rPr lang="zh-CN" altLang="en-US" dirty="0"/>
              <a:t> 以上的训练任务（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DeepSeek/Qwen</a:t>
            </a:r>
            <a:r>
              <a:rPr lang="zh-CN" altLang="en-US" dirty="0"/>
              <a:t>）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设置检查点保存机制 </a:t>
            </a:r>
            <a:r>
              <a:rPr lang="en" altLang="zh-CN" dirty="0"/>
              <a:t>checkpoint</a:t>
            </a:r>
            <a:r>
              <a:rPr lang="zh-CN" altLang="en" dirty="0"/>
              <a:t>，</a:t>
            </a:r>
            <a:r>
              <a:rPr lang="zh-CN" altLang="en-US" dirty="0"/>
              <a:t>定期保存模型状态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模拟故障注入，观察任务是否能自动恢复、恢复时长、性能（</a:t>
            </a:r>
            <a:r>
              <a:rPr lang="en-US" altLang="zh-CN" dirty="0"/>
              <a:t>e.g.</a:t>
            </a:r>
            <a:r>
              <a:rPr lang="zh-CN" altLang="en-US" dirty="0"/>
              <a:t> 断网、重启某节点、</a:t>
            </a:r>
            <a:r>
              <a:rPr lang="en" altLang="zh-CN" dirty="0"/>
              <a:t>GPU</a:t>
            </a:r>
            <a:r>
              <a:rPr lang="zh-CN" altLang="en-US" dirty="0"/>
              <a:t>掉卡）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记录日志、监控数据（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" altLang="zh-CN" dirty="0"/>
              <a:t>GPU</a:t>
            </a:r>
            <a:r>
              <a:rPr lang="en-US" altLang="zh-CN" dirty="0"/>
              <a:t>/NPU</a:t>
            </a:r>
            <a:r>
              <a:rPr lang="zh-CN" altLang="en-US" dirty="0"/>
              <a:t> 温度、风扇转速、电源状态）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095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D263CBC-3A41-95BA-6184-AB401DA2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 问题焦点 </a:t>
            </a:r>
            <a:r>
              <a:rPr lang="en-US" altLang="zh-CN" dirty="0"/>
              <a:t>+</a:t>
            </a:r>
            <a:r>
              <a:rPr lang="zh-CN" altLang="en-US" dirty="0"/>
              <a:t> 具体措施 </a:t>
            </a:r>
            <a:r>
              <a:rPr lang="en-US" altLang="zh-CN" dirty="0"/>
              <a:t>+</a:t>
            </a:r>
            <a:r>
              <a:rPr lang="zh-CN" altLang="en-US" dirty="0"/>
              <a:t> 量化目标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D7E2F6A-E596-0603-16C6-7A2A1015D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66BA36"/>
                </a:solidFill>
              </a:rPr>
              <a:t>分布式训练线性度与扩展性测试</a:t>
            </a:r>
          </a:p>
          <a:p>
            <a:r>
              <a:rPr lang="zh-CN" altLang="en-US" b="1" dirty="0"/>
              <a:t>目的 ：</a:t>
            </a:r>
            <a:r>
              <a:rPr lang="zh-CN" altLang="en-US" dirty="0"/>
              <a:t>验证随着节点数增加，训练性能是否呈近似线性提升</a:t>
            </a:r>
            <a:endParaRPr lang="en-US" altLang="zh-CN" dirty="0"/>
          </a:p>
          <a:p>
            <a:pPr lvl="1"/>
            <a:r>
              <a:rPr lang="zh-CN" altLang="en-US" dirty="0"/>
              <a:t>使用相同模型在不同节点数量下执行训练和推理任务（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16</a:t>
            </a:r>
            <a:r>
              <a:rPr lang="zh-CN" altLang="en-US" dirty="0"/>
              <a:t>、</a:t>
            </a:r>
            <a:r>
              <a:rPr lang="en-US" altLang="zh-CN" dirty="0"/>
              <a:t>32</a:t>
            </a:r>
            <a:r>
              <a:rPr lang="zh-CN" altLang="en-US" dirty="0"/>
              <a:t>、</a:t>
            </a:r>
            <a:r>
              <a:rPr lang="en-US" altLang="zh-CN" dirty="0"/>
              <a:t>64</a:t>
            </a:r>
            <a:r>
              <a:rPr lang="zh-CN" altLang="en-US" dirty="0"/>
              <a:t>、</a:t>
            </a:r>
            <a:r>
              <a:rPr lang="en-US" altLang="zh-CN" dirty="0"/>
              <a:t>128</a:t>
            </a:r>
            <a:r>
              <a:rPr lang="zh-CN" altLang="en-US" dirty="0"/>
              <a:t> 节点）</a:t>
            </a:r>
          </a:p>
          <a:p>
            <a:pPr lvl="1"/>
            <a:r>
              <a:rPr lang="zh-CN" altLang="en-US" dirty="0"/>
              <a:t>比较步耗时、吞吐量、</a:t>
            </a:r>
            <a:r>
              <a:rPr lang="en" altLang="zh-CN" dirty="0"/>
              <a:t>TFLOPS</a:t>
            </a:r>
            <a:r>
              <a:rPr lang="zh-CN" altLang="en-US" dirty="0"/>
              <a:t> 利用率、集合通信效率</a:t>
            </a:r>
          </a:p>
          <a:p>
            <a:pPr lvl="1"/>
            <a:r>
              <a:rPr lang="zh-CN" altLang="en-US" dirty="0"/>
              <a:t>分析是否存在通信瓶颈、是否有明显的非线性下降、是否出现计算空闲等待现象</a:t>
            </a:r>
          </a:p>
          <a:p>
            <a:pPr lvl="1"/>
            <a:r>
              <a:rPr lang="zh-CN" altLang="en-US" b="1" dirty="0"/>
              <a:t>​​量化指标​​：</a:t>
            </a:r>
            <a:r>
              <a:rPr lang="zh-CN" altLang="en-US" dirty="0"/>
              <a:t>扩展性曲线图、通信开销占比分析、最优并行策略推荐</a:t>
            </a:r>
          </a:p>
        </p:txBody>
      </p:sp>
    </p:spTree>
    <p:extLst>
      <p:ext uri="{BB962C8B-B14F-4D97-AF65-F5344CB8AC3E}">
        <p14:creationId xmlns:p14="http://schemas.microsoft.com/office/powerpoint/2010/main" val="4208596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D263CBC-3A41-95BA-6184-AB401DA2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 问题焦点 </a:t>
            </a:r>
            <a:r>
              <a:rPr lang="en-US" altLang="zh-CN" dirty="0"/>
              <a:t>+</a:t>
            </a:r>
            <a:r>
              <a:rPr lang="zh-CN" altLang="en-US" dirty="0"/>
              <a:t> 具体措施 </a:t>
            </a:r>
            <a:r>
              <a:rPr lang="en-US" altLang="zh-CN" dirty="0"/>
              <a:t>+</a:t>
            </a:r>
            <a:r>
              <a:rPr lang="zh-CN" altLang="en-US" dirty="0"/>
              <a:t> 量化目标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D7E2F6A-E596-0603-16C6-7A2A1015D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66BA36"/>
                </a:solidFill>
              </a:rPr>
              <a:t>自动化监控与告警体系建设</a:t>
            </a:r>
          </a:p>
          <a:p>
            <a:r>
              <a:rPr lang="zh-CN" altLang="en-US" b="1" dirty="0"/>
              <a:t>目的 ：</a:t>
            </a:r>
            <a:r>
              <a:rPr lang="zh-CN" altLang="en-US" dirty="0"/>
              <a:t>构建完整的集群健康监控体系，提前发现潜在的集群问题</a:t>
            </a:r>
            <a:endParaRPr lang="en-US" altLang="zh-CN" dirty="0"/>
          </a:p>
          <a:p>
            <a:pPr lvl="1"/>
            <a:r>
              <a:rPr lang="zh-CN" altLang="en-US" b="1" dirty="0"/>
              <a:t>设置监控维度：</a:t>
            </a:r>
            <a:r>
              <a:rPr lang="en-US" altLang="zh-CN" dirty="0"/>
              <a:t>GPU/NPU</a:t>
            </a:r>
            <a:r>
              <a:rPr lang="zh-CN" altLang="en-US" dirty="0"/>
              <a:t> 利用率、显存使用、温度、功耗；网络延迟、带宽、丢包率；存储</a:t>
            </a:r>
            <a:r>
              <a:rPr lang="en" altLang="zh-CN" dirty="0"/>
              <a:t>IO</a:t>
            </a:r>
            <a:r>
              <a:rPr lang="zh-CN" altLang="en-US" dirty="0"/>
              <a:t>吞吐、响应延迟；任务状态、</a:t>
            </a:r>
            <a:r>
              <a:rPr lang="en" altLang="zh-CN" dirty="0"/>
              <a:t>Pod</a:t>
            </a:r>
            <a:r>
              <a:rPr lang="zh-CN" altLang="en-US" dirty="0"/>
              <a:t> 状态、调度延迟等</a:t>
            </a:r>
          </a:p>
          <a:p>
            <a:pPr lvl="1"/>
            <a:r>
              <a:rPr lang="zh-CN" altLang="en-US" b="1" dirty="0"/>
              <a:t>设置阈值告警规则：</a:t>
            </a:r>
            <a:r>
              <a:rPr lang="zh-CN" altLang="en-US" dirty="0"/>
              <a:t>实现 </a:t>
            </a:r>
            <a:r>
              <a:rPr lang="en" altLang="zh-CN" dirty="0"/>
              <a:t>GPU</a:t>
            </a:r>
            <a:r>
              <a:rPr lang="zh-CN" altLang="en-US" dirty="0"/>
              <a:t> 故障预警、网络拥塞预警、资源争抢预警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8989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4FB2A5F-6FDD-F967-FD55-E3F26F55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 问题焦点 </a:t>
            </a:r>
            <a:r>
              <a:rPr lang="en-US" altLang="zh-CN" dirty="0"/>
              <a:t>+</a:t>
            </a:r>
            <a:r>
              <a:rPr lang="zh-CN" altLang="en-US" dirty="0"/>
              <a:t> 具体措施 </a:t>
            </a:r>
            <a:r>
              <a:rPr lang="en-US" altLang="zh-CN" dirty="0"/>
              <a:t>+</a:t>
            </a:r>
            <a:r>
              <a:rPr lang="zh-CN" altLang="en-US" dirty="0"/>
              <a:t> 量化目标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F0EFDC2-8242-8331-105F-BC69C52B1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66BA36"/>
                </a:solidFill>
              </a:rPr>
              <a:t>训练任务失败归因分析机制建立</a:t>
            </a:r>
          </a:p>
          <a:p>
            <a:r>
              <a:rPr lang="zh-CN" altLang="en-US" b="1" dirty="0"/>
              <a:t>目的 ：</a:t>
            </a:r>
            <a:r>
              <a:rPr lang="zh-CN" altLang="en-US" dirty="0"/>
              <a:t>为后续快速定位训练失败原因提供依据 </a:t>
            </a:r>
            <a:endParaRPr lang="en-US" altLang="zh-CN" dirty="0"/>
          </a:p>
          <a:p>
            <a:pPr lvl="1"/>
            <a:r>
              <a:rPr lang="zh-CN" altLang="en-US" dirty="0"/>
              <a:t>建立分类标签体系：硬件类（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" altLang="zh-CN" dirty="0"/>
              <a:t>GPU</a:t>
            </a:r>
            <a:r>
              <a:rPr lang="zh-CN" altLang="en-US" dirty="0"/>
              <a:t>卡死、内存溢出、</a:t>
            </a:r>
            <a:r>
              <a:rPr lang="en" altLang="zh-CN" dirty="0"/>
              <a:t>PCIe</a:t>
            </a:r>
            <a:r>
              <a:rPr lang="zh-CN" altLang="en-US" dirty="0"/>
              <a:t>通信异常）、网络类（</a:t>
            </a:r>
            <a:r>
              <a:rPr lang="en-US" altLang="zh-CN" dirty="0"/>
              <a:t>e.g.</a:t>
            </a:r>
            <a:r>
              <a:rPr lang="zh-CN" altLang="en-US" dirty="0"/>
              <a:t> 通信超时、</a:t>
            </a:r>
            <a:r>
              <a:rPr lang="en" altLang="zh-CN" dirty="0"/>
              <a:t>NCCL</a:t>
            </a:r>
            <a:r>
              <a:rPr lang="zh-CN" altLang="en-US" dirty="0"/>
              <a:t>错误）、软件类（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" altLang="zh-CN" dirty="0"/>
              <a:t>PyTorch Bug</a:t>
            </a:r>
            <a:r>
              <a:rPr lang="zh-CN" altLang="en" dirty="0"/>
              <a:t>、</a:t>
            </a:r>
            <a:r>
              <a:rPr lang="en" altLang="zh-CN" dirty="0"/>
              <a:t>CUDA OOM</a:t>
            </a:r>
            <a:r>
              <a:rPr lang="zh-CN" altLang="en" dirty="0"/>
              <a:t>）</a:t>
            </a:r>
            <a:r>
              <a:rPr lang="zh-CN" altLang="en-US" dirty="0"/>
              <a:t>、配置类（</a:t>
            </a:r>
            <a:r>
              <a:rPr lang="en-US" altLang="zh-CN" dirty="0"/>
              <a:t>e.g.</a:t>
            </a:r>
            <a:r>
              <a:rPr lang="zh-CN" altLang="en-US" dirty="0"/>
              <a:t> 参数设置不合理）</a:t>
            </a:r>
          </a:p>
          <a:p>
            <a:pPr lvl="1"/>
            <a:r>
              <a:rPr lang="zh-CN" altLang="en-US" dirty="0"/>
              <a:t>对训练任务失败进行归类记录，无论是代码错误、硬件故障还是资源不足</a:t>
            </a:r>
          </a:p>
          <a:p>
            <a:pPr lvl="1"/>
            <a:r>
              <a:rPr lang="zh-CN" altLang="en-US" dirty="0"/>
              <a:t>结合日志、堆栈信息、监控数据进行根因分析，提炼白皮书和行业标准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9479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800" dirty="0"/>
              <a:t>总结？干就完了！摸着石头过河，总结经验，下一个视频更精彩！</a:t>
            </a:r>
          </a:p>
        </p:txBody>
      </p:sp>
    </p:spTree>
    <p:extLst>
      <p:ext uri="{BB962C8B-B14F-4D97-AF65-F5344CB8AC3E}">
        <p14:creationId xmlns:p14="http://schemas.microsoft.com/office/powerpoint/2010/main" val="3927782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http://www.ccw.com.cn/ai/2022-03-01/23727.html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https://cloud.tencent.cn/developer/article/1705673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2FCF56-466F-6D4A-6777-649CDC56A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17" y="1734923"/>
            <a:ext cx="10792774" cy="3988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测试步骤（测试准备、测试原则、测试步骤）</a:t>
            </a:r>
            <a:endParaRPr lang="en-US" altLang="zh-CN" sz="28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性能测试方案（模型、性能、线性度、集合通讯）</a:t>
            </a:r>
            <a:endParaRPr lang="en-US" altLang="zh-CN" sz="28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总结与思考（问题焦点 </a:t>
            </a:r>
            <a:r>
              <a:rPr lang="en-US" altLang="zh-CN" sz="2800" dirty="0"/>
              <a:t>+</a:t>
            </a:r>
            <a:r>
              <a:rPr lang="zh-CN" altLang="en-US" sz="2800" dirty="0"/>
              <a:t> 具体措施 </a:t>
            </a:r>
            <a:r>
              <a:rPr lang="en-US" altLang="zh-CN" sz="2800" dirty="0"/>
              <a:t>+</a:t>
            </a:r>
            <a:r>
              <a:rPr lang="zh-CN" altLang="en-US" sz="2800" dirty="0"/>
              <a:t> 量化目标）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测试步骤</a:t>
            </a:r>
            <a:endParaRPr lang="en-US" altLang="zh-CN" sz="9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E5A81E9-4A31-BD50-5DCC-9B654E3E0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测试前准备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46B188-4603-73B2-48ED-4724B9656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b="1" dirty="0"/>
              <a:t>Step1</a:t>
            </a:r>
            <a:r>
              <a:rPr lang="zh-CN" altLang="en-US" b="1" dirty="0"/>
              <a:t>：</a:t>
            </a:r>
            <a:r>
              <a:rPr lang="zh-CN" altLang="en-US" dirty="0"/>
              <a:t>准备大模型镜像，包含模型文件 </a:t>
            </a:r>
            <a:r>
              <a:rPr lang="en-US" altLang="zh-CN" dirty="0"/>
              <a:t>+</a:t>
            </a:r>
            <a:r>
              <a:rPr lang="zh-CN" altLang="en-US" dirty="0"/>
              <a:t> 脚本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CUDA/CANN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Megatron</a:t>
            </a:r>
            <a:r>
              <a:rPr lang="zh-CN" altLang="en-US" dirty="0"/>
              <a:t> 等相关软件。</a:t>
            </a:r>
            <a:endParaRPr lang="en-US" altLang="zh-CN" dirty="0"/>
          </a:p>
          <a:p>
            <a:r>
              <a:rPr lang="en-US" altLang="zh-CN" b="1" dirty="0"/>
              <a:t>Step2</a:t>
            </a:r>
            <a:r>
              <a:rPr lang="zh-CN" altLang="en-US" b="1" dirty="0"/>
              <a:t>：</a:t>
            </a:r>
            <a:r>
              <a:rPr lang="zh-CN" altLang="en-US" dirty="0"/>
              <a:t>准备数据集，因为面向集群性能和长稳摸高测试，可直接使用模型开源数据集。</a:t>
            </a:r>
            <a:endParaRPr lang="en-US" altLang="zh-CN" dirty="0"/>
          </a:p>
          <a:p>
            <a:r>
              <a:rPr lang="en-US" altLang="zh-CN" b="1" dirty="0"/>
              <a:t>Step3</a:t>
            </a:r>
            <a:r>
              <a:rPr lang="zh-CN" altLang="en-US" b="1" dirty="0"/>
              <a:t>：</a:t>
            </a:r>
            <a:r>
              <a:rPr lang="zh-CN" altLang="en-US" dirty="0"/>
              <a:t>准备模型训练使用脚本，明确脚本中关于模型训练相关的超参，特别是并行策略。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94ADE2-0E18-6457-86C4-CF0C6ED3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90" y="3560926"/>
            <a:ext cx="11232181" cy="20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20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536B6-7F78-DF9A-0743-92E0366F6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测试策略原则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39D737F-9F8B-9AB9-90FF-774DB4BBE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测试任务由小到大，由易到难，先功能再性能，先测峰值再测长稳。</a:t>
            </a:r>
            <a:endParaRPr lang="en-US" altLang="zh-CN" dirty="0"/>
          </a:p>
          <a:p>
            <a:r>
              <a:rPr lang="zh-CN" altLang="en-US" dirty="0"/>
              <a:t>先从小规模集群开始罚试，由小到大，稳步攀升到万卡。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A7A90C-4893-93DC-8881-D844FB187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749" y="2375029"/>
            <a:ext cx="6749263" cy="4092638"/>
          </a:xfrm>
          <a:prstGeom prst="rect">
            <a:avLst/>
          </a:prstGeom>
        </p:spPr>
      </p:pic>
      <p:pic>
        <p:nvPicPr>
          <p:cNvPr id="1026" name="Picture 2" descr="昇腾Ascend C编程入门教程（纯干货）-技术干货-昇腾社区">
            <a:extLst>
              <a:ext uri="{FF2B5EF4-FFF2-40B4-BE49-F238E27FC236}">
                <a16:creationId xmlns:a16="http://schemas.microsoft.com/office/drawing/2014/main" id="{60A432E9-0132-204E-5AA2-BC2C2171F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4686" y="4446964"/>
            <a:ext cx="2028964" cy="10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昇腾Ascend C编程入门教程（纯干货）-技术干货-昇腾社区">
            <a:extLst>
              <a:ext uri="{FF2B5EF4-FFF2-40B4-BE49-F238E27FC236}">
                <a16:creationId xmlns:a16="http://schemas.microsoft.com/office/drawing/2014/main" id="{92C6337E-8B6F-F829-FA0C-7EEC08D00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4686" y="2957427"/>
            <a:ext cx="2028965" cy="94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4F6D69-3DB2-9B68-D70C-8E061E8963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7784" y="4563912"/>
            <a:ext cx="2158273" cy="1276398"/>
          </a:xfrm>
          <a:prstGeom prst="rect">
            <a:avLst/>
          </a:prstGeom>
        </p:spPr>
      </p:pic>
      <p:pic>
        <p:nvPicPr>
          <p:cNvPr id="1028" name="Picture 4" descr="GPU算力_算力服务器_GPU服务器推荐-GPU算力平台">
            <a:extLst>
              <a:ext uri="{FF2B5EF4-FFF2-40B4-BE49-F238E27FC236}">
                <a16:creationId xmlns:a16="http://schemas.microsoft.com/office/drawing/2014/main" id="{4CFB1763-ADAB-D8F0-2293-D5E43FCAE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03804" y="2552722"/>
            <a:ext cx="2158273" cy="175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6E721057-6AFC-F987-40B7-04963D196E79}"/>
              </a:ext>
            </a:extLst>
          </p:cNvPr>
          <p:cNvSpPr/>
          <p:nvPr/>
        </p:nvSpPr>
        <p:spPr>
          <a:xfrm>
            <a:off x="195941" y="2375029"/>
            <a:ext cx="5780315" cy="3666542"/>
          </a:xfrm>
          <a:prstGeom prst="roundRect">
            <a:avLst>
              <a:gd name="adj" fmla="val 7358"/>
            </a:avLst>
          </a:prstGeom>
          <a:solidFill>
            <a:srgbClr val="C00000">
              <a:alpha val="9804"/>
            </a:srgbClr>
          </a:solidFill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41D49CB-E727-BC40-E6E1-CD7247CB4FA8}"/>
              </a:ext>
            </a:extLst>
          </p:cNvPr>
          <p:cNvSpPr/>
          <p:nvPr/>
        </p:nvSpPr>
        <p:spPr>
          <a:xfrm>
            <a:off x="6220505" y="2372533"/>
            <a:ext cx="5780315" cy="3666542"/>
          </a:xfrm>
          <a:prstGeom prst="roundRect">
            <a:avLst>
              <a:gd name="adj" fmla="val 7358"/>
            </a:avLst>
          </a:prstGeom>
          <a:solidFill>
            <a:srgbClr val="92D050">
              <a:alpha val="9804"/>
            </a:srgbClr>
          </a:solidFill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001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3B56B7F-5574-EBA7-7C20-8E494A328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做好故障冗余备份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FA6565-A262-72DE-C03E-3295643DFB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备份方式：</a:t>
            </a:r>
            <a:r>
              <a:rPr lang="zh-CN" altLang="en-US" dirty="0"/>
              <a:t>进行 </a:t>
            </a:r>
            <a:r>
              <a:rPr lang="en-US" altLang="zh-CN" dirty="0"/>
              <a:t>2K</a:t>
            </a:r>
            <a:r>
              <a:rPr lang="zh-CN" altLang="en-US" dirty="0"/>
              <a:t> 节点测试时，先准备 </a:t>
            </a:r>
            <a:r>
              <a:rPr lang="en-US" altLang="zh-CN" dirty="0"/>
              <a:t>2K+</a:t>
            </a:r>
            <a:r>
              <a:rPr lang="en" altLang="zh-CN" dirty="0"/>
              <a:t>X</a:t>
            </a:r>
            <a:r>
              <a:rPr lang="zh-CN" altLang="en-US" dirty="0"/>
              <a:t> 节点，</a:t>
            </a:r>
            <a:r>
              <a:rPr lang="en" altLang="zh-CN" dirty="0"/>
              <a:t>X</a:t>
            </a:r>
            <a:r>
              <a:rPr lang="zh-CN" altLang="en-US" dirty="0"/>
              <a:t> 作为备用节点，当 </a:t>
            </a:r>
            <a:r>
              <a:rPr lang="en-US" altLang="zh-CN" dirty="0"/>
              <a:t>2K</a:t>
            </a:r>
            <a:r>
              <a:rPr lang="zh-CN" altLang="en-US" dirty="0"/>
              <a:t> 节点出现故障节点时，立即使用 </a:t>
            </a:r>
            <a:r>
              <a:rPr lang="en" altLang="zh-CN" dirty="0"/>
              <a:t>X</a:t>
            </a:r>
            <a:r>
              <a:rPr lang="zh-CN" altLang="en-US" dirty="0"/>
              <a:t> 备用节点进行替换。既不影响 </a:t>
            </a:r>
            <a:r>
              <a:rPr lang="en-US" altLang="zh-CN" dirty="0"/>
              <a:t>2K</a:t>
            </a:r>
            <a:r>
              <a:rPr lang="zh-CN" altLang="en-US" dirty="0"/>
              <a:t> 节点训练测试，也可对故障节点快速隔离定界定位。</a:t>
            </a:r>
          </a:p>
          <a:p>
            <a:pPr marL="694190" lvl="1" indent="-457200">
              <a:buFont typeface="+mj-lt"/>
              <a:buAutoNum type="arabicPeriod"/>
            </a:pPr>
            <a:r>
              <a:rPr lang="en" altLang="zh-CN" dirty="0"/>
              <a:t>2K+X</a:t>
            </a:r>
            <a:r>
              <a:rPr lang="zh-CN" altLang="en-US" dirty="0"/>
              <a:t> 节点准备好后进行训前检查，保障测试环境处于健康状态。所有节点完成巡检后，按训练脚本正式启动模型训练测试。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dirty="0"/>
              <a:t>训练过程报错，找到首报错节点导出首报错节点日志，分析失败原因。同时从 </a:t>
            </a:r>
            <a:r>
              <a:rPr lang="en" altLang="zh-CN" dirty="0"/>
              <a:t>X</a:t>
            </a:r>
            <a:r>
              <a:rPr lang="zh-CN" altLang="en-US" dirty="0"/>
              <a:t> 节点选备用节点替换报错节点，让训练任务重新拉起。</a:t>
            </a:r>
          </a:p>
          <a:p>
            <a:pPr marL="694190" lvl="1" indent="-457200">
              <a:buFont typeface="+mj-lt"/>
              <a:buAutoNum type="arabicPeriod"/>
            </a:pPr>
            <a:r>
              <a:rPr lang="zh-CN" altLang="en-US" dirty="0"/>
              <a:t>﻿完成所有训练迭代后，导出日志进行训练测试结果分析和输出测试报告。</a:t>
            </a:r>
          </a:p>
        </p:txBody>
      </p:sp>
    </p:spTree>
    <p:extLst>
      <p:ext uri="{BB962C8B-B14F-4D97-AF65-F5344CB8AC3E}">
        <p14:creationId xmlns:p14="http://schemas.microsoft.com/office/powerpoint/2010/main" val="2803326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35686</TotalTime>
  <Words>1926</Words>
  <Application>Microsoft Macintosh PowerPoint</Application>
  <PresentationFormat>自定义</PresentationFormat>
  <Paragraphs>336</Paragraphs>
  <Slides>29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Question？</vt:lpstr>
      <vt:lpstr>Content  github.com/Infrasys-AI/AIInfra</vt:lpstr>
      <vt:lpstr>Content</vt:lpstr>
      <vt:lpstr>Content</vt:lpstr>
      <vt:lpstr>PowerPoint 演示文稿</vt:lpstr>
      <vt:lpstr>测试前准备</vt:lpstr>
      <vt:lpstr>测试策略原则</vt:lpstr>
      <vt:lpstr>做好故障冗余备份</vt:lpstr>
      <vt:lpstr>测试环境具体核心步骤</vt:lpstr>
      <vt:lpstr>PowerPoint 演示文稿</vt:lpstr>
      <vt:lpstr>英伟达 NVIDIA Megatron 测试方案</vt:lpstr>
      <vt:lpstr>英伟达 NVIDIA Megatron 测试方案</vt:lpstr>
      <vt:lpstr>英伟达 NVIDIA Megatron 测试方案</vt:lpstr>
      <vt:lpstr>模型测试方案</vt:lpstr>
      <vt:lpstr>集合通信测试方案</vt:lpstr>
      <vt:lpstr>集合通信测试方案</vt:lpstr>
      <vt:lpstr>线性度测试方案</vt:lpstr>
      <vt:lpstr>线性度测试方案</vt:lpstr>
      <vt:lpstr>PowerPoint 演示文稿</vt:lpstr>
      <vt:lpstr>问题焦点 + 具体措施 + 量化目标</vt:lpstr>
      <vt:lpstr>1 问题焦点 + 具体措施 + 量化目标</vt:lpstr>
      <vt:lpstr>2 问题焦点 + 具体措施 + 量化目标</vt:lpstr>
      <vt:lpstr>3 问题焦点 + 具体措施 + 量化目标</vt:lpstr>
      <vt:lpstr>4 问题焦点 + 具体措施 + 量化目标</vt:lpstr>
      <vt:lpstr>5 问题焦点 + 具体措施 + 量化目标</vt:lpstr>
      <vt:lpstr>Question？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12591</cp:revision>
  <cp:lastPrinted>2023-09-08T09:14:01Z</cp:lastPrinted>
  <dcterms:created xsi:type="dcterms:W3CDTF">2020-08-28T08:44:19Z</dcterms:created>
  <dcterms:modified xsi:type="dcterms:W3CDTF">2025-08-13T00:27:13Z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